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64" r:id="rId5"/>
    <p:sldId id="271" r:id="rId6"/>
    <p:sldId id="272" r:id="rId7"/>
    <p:sldId id="280" r:id="rId8"/>
    <p:sldId id="281" r:id="rId9"/>
    <p:sldId id="273" r:id="rId10"/>
    <p:sldId id="274" r:id="rId11"/>
    <p:sldId id="275" r:id="rId12"/>
    <p:sldId id="276" r:id="rId13"/>
    <p:sldId id="279" r:id="rId14"/>
    <p:sldId id="277" r:id="rId15"/>
    <p:sldId id="278" r:id="rId16"/>
    <p:sldId id="260" r:id="rId17"/>
    <p:sldId id="262" r:id="rId18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ber" initials="s" lastIdx="1" clrIdx="0">
    <p:extLst>
      <p:ext uri="{19B8F6BF-5375-455C-9EA6-DF929625EA0E}">
        <p15:presenceInfo xmlns:p15="http://schemas.microsoft.com/office/powerpoint/2012/main" userId="sweber" providerId="None"/>
      </p:ext>
    </p:extLst>
  </p:cmAuthor>
  <p:cmAuthor id="2" name="Pulkit Agarwal" initials="PA" lastIdx="1" clrIdx="1">
    <p:extLst>
      <p:ext uri="{19B8F6BF-5375-455C-9EA6-DF929625EA0E}">
        <p15:presenceInfo xmlns:p15="http://schemas.microsoft.com/office/powerpoint/2012/main" userId="7b06ea347408cf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3B9"/>
    <a:srgbClr val="3E6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27" autoAdjust="0"/>
  </p:normalViewPr>
  <p:slideViewPr>
    <p:cSldViewPr snapToGrid="0" showGuides="1">
      <p:cViewPr varScale="1">
        <p:scale>
          <a:sx n="99" d="100"/>
          <a:sy n="99" d="100"/>
        </p:scale>
        <p:origin x="1022" y="72"/>
      </p:cViewPr>
      <p:guideLst>
        <p:guide orient="horz" pos="4319"/>
        <p:guide pos="5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20" y="-108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971" y="4724956"/>
            <a:ext cx="4908331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22876" y="9449911"/>
            <a:ext cx="835124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fld id="{49DD4D23-C98A-435E-AE88-9061F8349B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03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DD4D23-C98A-435E-AE88-9061F8349B02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33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289400"/>
            <a:ext cx="7500938" cy="36180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8675" y="5481750"/>
            <a:ext cx="4679325" cy="97937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567"/>
              </a:spcBef>
              <a:buNone/>
              <a:defRPr sz="14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3279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00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819775"/>
            <a:ext cx="9144000" cy="1036637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" y="6046348"/>
            <a:ext cx="2060224" cy="55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881075"/>
            <a:ext cx="7500938" cy="4040188"/>
          </a:xfrm>
        </p:spPr>
        <p:txBody>
          <a:bodyPr/>
          <a:lstStyle>
            <a:lvl1pPr>
              <a:defRPr sz="2400" b="0"/>
            </a:lvl1pPr>
            <a:lvl4pPr marL="1168400" indent="-342900"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5445539"/>
            <a:ext cx="2057400" cy="365125"/>
          </a:xfrm>
        </p:spPr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0921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2 Column Content 2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819775"/>
            <a:ext cx="9144000" cy="1036637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endParaRPr lang="en-GB" sz="10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" y="6046348"/>
            <a:ext cx="2060224" cy="55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6" y="1881075"/>
            <a:ext cx="3933824" cy="3163365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8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14901" y="1881075"/>
            <a:ext cx="3934800" cy="3163365"/>
          </a:xfrm>
        </p:spPr>
        <p:txBody>
          <a:bodyPr/>
          <a:lstStyle>
            <a:lvl1pPr marL="276225" indent="-276225"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‒"/>
              <a:defRPr sz="1800" b="0"/>
            </a:lvl1pPr>
            <a:lvl2pPr marL="625475" indent="-233363">
              <a:buFont typeface="Arial" panose="020B0604020202020204" pitchFamily="34" charset="0"/>
              <a:buChar char="•"/>
              <a:defRPr sz="1400"/>
            </a:lvl2pPr>
            <a:lvl3pPr marL="912813" indent="-222250">
              <a:defRPr sz="1400"/>
            </a:lvl3pPr>
            <a:lvl4pPr marL="1128713" indent="-190500">
              <a:defRPr sz="1400"/>
            </a:lvl4pPr>
            <a:lvl5pPr marL="1439863" indent="-185738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7086600" y="5454969"/>
            <a:ext cx="2057400" cy="365125"/>
          </a:xfrm>
        </p:spPr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191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939200" y="1438276"/>
            <a:ext cx="4204800" cy="4736282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28675" y="1905000"/>
            <a:ext cx="3819525" cy="3987688"/>
          </a:xfrm>
        </p:spPr>
        <p:txBody>
          <a:bodyPr/>
          <a:lstStyle>
            <a:lvl1pPr marL="238125" indent="-238125">
              <a:spcBef>
                <a:spcPts val="850"/>
              </a:spcBef>
              <a:buClr>
                <a:schemeClr val="tx2"/>
              </a:buClr>
              <a:buFont typeface="Calibri" panose="020F0502020204030204" pitchFamily="34" charset="0"/>
              <a:buChar char="–"/>
              <a:defRPr sz="1800" b="0"/>
            </a:lvl1pPr>
            <a:lvl2pPr marL="503238" indent="-207963">
              <a:spcBef>
                <a:spcPts val="0"/>
              </a:spcBef>
              <a:spcAft>
                <a:spcPts val="567"/>
              </a:spcAft>
              <a:defRPr sz="1400" b="0"/>
            </a:lvl2pPr>
            <a:lvl3pPr>
              <a:defRPr sz="1400" b="0"/>
            </a:lvl3pPr>
            <a:lvl4pPr>
              <a:defRPr sz="1400" b="0"/>
            </a:lvl4pPr>
            <a:lvl5pPr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236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8275"/>
            <a:ext cx="9144000" cy="4708001"/>
          </a:xfrm>
          <a:solidFill>
            <a:schemeClr val="accent4"/>
          </a:solidFill>
        </p:spPr>
        <p:txBody>
          <a:bodyPr tIns="0" anchor="ctr" anchorCtr="0"/>
          <a:lstStyle>
            <a:lvl1pPr algn="ctr">
              <a:defRPr sz="1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8675" y="914400"/>
            <a:ext cx="7500938" cy="276225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466788"/>
            <a:ext cx="9144000" cy="391212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861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974" r="3958" b="5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525798"/>
            <a:ext cx="3020400" cy="807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715200"/>
            <a:ext cx="7500939" cy="554850"/>
          </a:xfrm>
        </p:spPr>
        <p:txBody>
          <a:bodyPr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5774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4" y="360000"/>
            <a:ext cx="7500939" cy="5616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871551"/>
            <a:ext cx="7500938" cy="4096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rgbClr val="0E73B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7075" indent="0" algn="l"/>
            <a:r>
              <a:rPr lang="en-GB" sz="1000" b="1"/>
              <a:t>Trinity College Dublin, </a:t>
            </a:r>
            <a:r>
              <a:rPr lang="en-GB" sz="1000"/>
              <a:t>The University of Dublin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438275"/>
            <a:ext cx="9144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086600" y="61337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00DB9-A23F-43BD-B7EF-862D750C72E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106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0" r:id="rId3"/>
    <p:sldLayoutId id="2147483661" r:id="rId4"/>
    <p:sldLayoutId id="2147483657" r:id="rId5"/>
    <p:sldLayoutId id="2147483658" r:id="rId6"/>
    <p:sldLayoutId id="2147483659" r:id="rId7"/>
    <p:sldLayoutId id="214748365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417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535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400" indent="-342900" algn="l" defTabSz="914400" rtl="0" eaLnBrk="1" latinLnBrk="0" hangingPunct="1">
        <a:spcBef>
          <a:spcPts val="1134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33513" indent="-342900" algn="l" defTabSz="914400" rtl="0" eaLnBrk="1" latinLnBrk="0" hangingPunct="1">
        <a:spcBef>
          <a:spcPts val="1134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Parking Assistance System using Slot-based Driving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Pulkit Agarwal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Date 15/04/2021</a:t>
            </a:r>
          </a:p>
        </p:txBody>
      </p:sp>
    </p:spTree>
    <p:extLst>
      <p:ext uri="{BB962C8B-B14F-4D97-AF65-F5344CB8AC3E}">
        <p14:creationId xmlns:p14="http://schemas.microsoft.com/office/powerpoint/2010/main" val="1772792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Design &amp; Architecture (Application)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624808" cy="4684609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10</a:t>
            </a:fld>
            <a:endParaRPr lang="en-IE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93D4D9-BC3E-4488-8AD8-2E3DBB705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1" y="1790051"/>
            <a:ext cx="1862278" cy="2933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D1433-79AB-4451-8883-C9C6EC45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1" y="4907209"/>
            <a:ext cx="1862278" cy="996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6F3D4-7042-4E0C-9B34-7EC2C0DC6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771" y="1790051"/>
            <a:ext cx="1862278" cy="2929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DD899-DFD9-4383-8231-E33453E6B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481" y="4907209"/>
            <a:ext cx="1916520" cy="999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CEE4A7-5092-4951-8B9A-F5A9402B0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682" y="1790052"/>
            <a:ext cx="1862278" cy="294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BD4D8-9CCA-4297-9F97-C49DEAA49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682" y="4907210"/>
            <a:ext cx="1862278" cy="996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7B4263-EB46-41B5-BC0F-EE9F52314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544" y="1790051"/>
            <a:ext cx="1862277" cy="293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5E2134-820F-4D68-B761-1A06E8E1D2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0544" y="4907209"/>
            <a:ext cx="1862277" cy="104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90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Implementation Issues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624808" cy="4684609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Integration with Satellite Navigation Systems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High query response time resulted in slow and delayed simulation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Inability to detect the parked location of the car. 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3333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Project Demonstration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624808" cy="4684609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12</a:t>
            </a:fld>
            <a:endParaRPr lang="en-IE"/>
          </a:p>
        </p:txBody>
      </p:sp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624C252F-5C5A-424B-965F-2BE770ADA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186" y="1511085"/>
            <a:ext cx="8865627" cy="49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0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624808" cy="4684609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Maximum Delay due to Slot-based driving:</a:t>
            </a:r>
          </a:p>
          <a:p>
            <a:pPr marL="0" indent="0">
              <a:buNone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1 Simulation Step = 0.25s</a:t>
            </a:r>
          </a:p>
          <a:p>
            <a:pPr marL="0" indent="0">
              <a:buNone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	1 Slot every 5 Simulation Steps</a:t>
            </a:r>
          </a:p>
          <a:p>
            <a:pPr marL="0" indent="0">
              <a:buNone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Therefore, Max. Delay = 1.25s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Pre-defined parking Vs Rerouting:</a:t>
            </a:r>
          </a:p>
          <a:p>
            <a:pPr marL="0" indent="0">
              <a:buNone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	Rerouting vehicles take more time than pre-defined parking slots.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In this case, time difference is 3.50 seconds. </a:t>
            </a: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This time difference solely depends on the speed of the car.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4993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3986" y="1294109"/>
            <a:ext cx="8694551" cy="5203891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	 Pre-defined Parking Vehicle			Rerouting Parking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14</a:t>
            </a:fld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94DA5-8993-4BA5-87FF-3CF6236B1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05" y="1576523"/>
            <a:ext cx="3204184" cy="4263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642C7-7F9A-4E4F-82C1-15D5AD53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615" y="1576523"/>
            <a:ext cx="3506490" cy="42639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334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624808" cy="4684609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Our hypothesis stands strong for the scenario, i.e., having parking information prior and following directions reduces travel time and manages traffic 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One shortcoming of the project is that each parking system needs to be manually designed.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The software requires great processing power and a local database to keep up with the user traffic.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Our approach for the parking assistance system is very basic and simple, yet it displayed an improvement in managing traffic.</a:t>
            </a:r>
          </a:p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The future works would include integrating parking designs to Satellite Navigation Systems and working on a user interface providing real-time position of the users to compare with the cars in the simulation.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130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4" y="3131618"/>
            <a:ext cx="7500939" cy="647363"/>
          </a:xfrm>
        </p:spPr>
        <p:txBody>
          <a:bodyPr/>
          <a:lstStyle/>
          <a:p>
            <a:pPr algn="ctr"/>
            <a:r>
              <a:rPr lang="en-GB" sz="54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73462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074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210" y="359999"/>
            <a:ext cx="7965403" cy="98060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4210" y="1627322"/>
            <a:ext cx="7965403" cy="42939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Project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Related Works &amp;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Proposed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Design &amp;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Implementation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Project Demonstration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1008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Project Background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624808" cy="4684609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Large scale events, that include mass participation of the public such as musical concerts, sporting events, or even shopping centers during holidays and festivals often result in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traffic congestion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at the venue and even surrounding areas.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of the main reasons for this problem is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inefficient parking guidance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i.e., vehicle owners not being aware of the available parking slots, or if aware, not being able to optimally reach the parking location.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Our hypothesis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the project states that this poor co-ordination between vehicles and the global situation could be improved if the actions of these vehicles were coordinated individually with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proper knowledge and guidance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plan to resolve this widespread problem using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Simulation for Urban Mobility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(SUMO) which is a road transport simulation software and using the software to test our proposed hypothesis with the traffic congestion in parking areas and hopefully achieve a better traffic flow rate.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727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Related Works &amp; Applications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47972" y="1294110"/>
                <a:ext cx="8570565" cy="5083444"/>
              </a:xfrm>
            </p:spPr>
            <p:txBody>
              <a:bodyPr/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Satellite Navigation Systems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(Application: Google Maps): These systems use algorithm to synchronize location, velocity, and time data for travel. These applications work in real-time to provide this data using satellites.</a:t>
                </a:r>
              </a:p>
              <a:p>
                <a:r>
                  <a:rPr lang="en-GB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Vehicle Coordination &amp; Communication Systems </a:t>
                </a:r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 Application: VANET, PAS): These systems are designed to let vehicles communicate with each other. Vehicles are fitted with electrical equipment to ensure proper coordination.  </a:t>
                </a:r>
              </a:p>
              <a:p>
                <a:r>
                  <a:rPr lang="en-GB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Slot-based Driving System: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idea is based on a scenario where sensor-laden vehicles pass through by communicating and remaining at a safe distance from each other, rather than grinding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I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  <m:sup>
                        <m:r>
                          <a:rPr lang="en-IN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GB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Smart Parking Systems: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Smart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parking development implies an IoT-based system that sends data about free and occupied parking places via web/mobile application. The main idea was the creation of smart</a:t>
                </a: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parking using the Internet of Things and ultrasonic sensors, where available parking places could be displayed in a web application.</a:t>
                </a:r>
              </a:p>
              <a:p>
                <a:pPr marL="0" indent="0">
                  <a:buNone/>
                </a:pPr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GB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[1] D. Marinescu, J. </a:t>
                </a:r>
                <a:r>
                  <a:rPr lang="en-GB" sz="105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Čurn</a:t>
                </a:r>
                <a:r>
                  <a:rPr lang="en-GB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, M. </a:t>
                </a:r>
                <a:r>
                  <a:rPr lang="en-GB" sz="105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Bouroche</a:t>
                </a:r>
                <a:r>
                  <a:rPr lang="en-GB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V. Cahill, "On-ramp traffic merging using cooperative intelligent vehicles: A slot-based approach," 2012 15th International IEEE Conference on Intelligent Transportation Systems, Anchorage, AK, USA, 2012, pp. 900-906, </a:t>
                </a:r>
                <a:r>
                  <a:rPr lang="en-GB" sz="105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doi</a:t>
                </a:r>
                <a:r>
                  <a:rPr lang="en-GB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: 10.1109/ITSC.2012.6338779.</a:t>
                </a:r>
              </a:p>
              <a:p>
                <a:endParaRPr lang="en-GB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47972" y="1294110"/>
                <a:ext cx="8570565" cy="5083444"/>
              </a:xfrm>
              <a:blipFill>
                <a:blip r:embed="rId2"/>
                <a:stretch>
                  <a:fillRect l="-1351" r="-1494" b="-4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4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4129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569271" cy="4684609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Our solution for our project was to implement an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efficient parking assistance system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optimal and guided driving. We tend to provide this advice to the drivers based on a model of vehicle co-ordination that we term as “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Slot-Based Driving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above-described approach is like the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Time-Division Multiple Access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(TDMA) Method used in Data Communication Systems to allocate slots to packets of messages in transit.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method will not only allow us to design a route for the vehicles in transit by defining their source and destination location but also optimizing the traffic congestion within the parking area and obtaining a better flow rate for the traffic by prioritizing none and all the vehicles at the same time.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also designed a cross-platform mobile application to provide vehicle drivers approaching or leaving a parking area with this information to make the system more responsive.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5352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Design &amp; Architecture (Simulation)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-201478" y="1294109"/>
            <a:ext cx="9020015" cy="4684609"/>
          </a:xfrm>
        </p:spPr>
        <p:txBody>
          <a:bodyPr/>
          <a:lstStyle/>
          <a:p>
            <a:pPr marL="552450" lvl="2" indent="0">
              <a:spcBef>
                <a:spcPts val="0"/>
              </a:spcBef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2450" lvl="2" indent="0">
              <a:spcBef>
                <a:spcPts val="0"/>
              </a:spcBef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2450" lvl="2" indent="0">
              <a:spcBef>
                <a:spcPts val="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software is designed to use the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A* Algorithm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compute the shortest distance </a:t>
            </a:r>
          </a:p>
          <a:p>
            <a:pPr marL="552450" lvl="2" indent="0">
              <a:spcBef>
                <a:spcPts val="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between nodes using graph traversal as compared to the most commonly used </a:t>
            </a:r>
          </a:p>
          <a:p>
            <a:pPr marL="552450" lvl="2" indent="0">
              <a:spcBef>
                <a:spcPts val="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Dijkstra Algorithm. This is because this technique uses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graph traversal technique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</a:p>
          <a:p>
            <a:pPr marL="552450" lvl="2" indent="0">
              <a:spcBef>
                <a:spcPts val="0"/>
              </a:spcBef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calculate the cost and provide the most optimal path.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6</a:t>
            </a:fld>
            <a:endParaRPr lang="en-IE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2EB88D3-CD1C-4050-BCBA-A3E444E43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39" y="1727008"/>
            <a:ext cx="2113868" cy="4329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9C40C-5E49-4731-BD9F-2BE10100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58" y="2510376"/>
            <a:ext cx="3401538" cy="3805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3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Design &amp; Architecture (Simulation)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624808" cy="4684609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Slot-based Driving Technique: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Slots are generated every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 simulation steps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This step length was calculated by determining the safest head-to-head distance between two vehicles. This system works like TDMA in Data Communications with slots being the packets and vehicles their data.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Simulation Step Function: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function is one of the most important functions of the system. It helps provide a reference and basis as to how the program will proceed. The slot-based mechanism for the project derives from here which further controls the entire program and helps run smoothly.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7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0C67E-805D-480F-88A6-7E3D9955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93" y="3776752"/>
            <a:ext cx="3922223" cy="2571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02F09-3042-4832-B196-A2266C3A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85" y="3906277"/>
            <a:ext cx="4784252" cy="180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977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Design &amp; Architecture (Simulation)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624808" cy="4684609"/>
          </a:xfrm>
        </p:spPr>
        <p:txBody>
          <a:bodyPr/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Multi-threading: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the program requires many vehicles to run simultaneously, multi-threading allows to run the simulation together for many users.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Lot assignment and Route determination: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Routes are pre-defined with starting and ending edges along with the path while reaching the parking lot.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8</a:t>
            </a:fld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B0412-1C86-4651-ACCC-E95D97D0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07" y="5116801"/>
            <a:ext cx="4787564" cy="115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74D45-9725-45B3-BC04-0BF5CBB7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39" y="3429000"/>
            <a:ext cx="3876934" cy="2885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EA0EEC-A0D9-48C9-8532-AED454127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707" y="3222326"/>
            <a:ext cx="4491037" cy="1816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15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62" y="360000"/>
            <a:ext cx="8004151" cy="996102"/>
          </a:xfrm>
        </p:spPr>
        <p:txBody>
          <a:bodyPr/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Design &amp; Architecture (Application)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3729" y="1294109"/>
            <a:ext cx="8624808" cy="4684609"/>
          </a:xfrm>
        </p:spPr>
        <p:txBody>
          <a:bodyPr/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0" lvl="6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43200" lvl="6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application aspect of this project is quite simple.</a:t>
            </a:r>
          </a:p>
          <a:p>
            <a:pPr marL="2743200" lvl="6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It provides users and interface to register/login into the </a:t>
            </a:r>
          </a:p>
          <a:p>
            <a:pPr marL="2743200" lvl="6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system thus creating a block in the database and allowing </a:t>
            </a:r>
          </a:p>
          <a:p>
            <a:pPr marL="2743200" lvl="6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them to book a slot and get directions.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00DB9-A23F-43BD-B7EF-862D750C72E7}" type="slidenum">
              <a:rPr lang="en-IE" smtClean="0"/>
              <a:t>9</a:t>
            </a:fld>
            <a:endParaRPr lang="en-I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FB88FBC-80C8-42A1-B111-14BDB8EEF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0" y="1679792"/>
            <a:ext cx="2057400" cy="4466273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3B019-138B-4E38-A1D5-F92003F79B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835" y="3979762"/>
            <a:ext cx="1684611" cy="23984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9D16F5-3152-4A4F-BAB1-FF0EF74E7B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380" y="1509143"/>
            <a:ext cx="1684611" cy="2393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B062FD-3C7E-4C9B-B86E-428F74BC1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056" y="2731948"/>
            <a:ext cx="4124780" cy="2656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957958"/>
      </p:ext>
    </p:extLst>
  </p:cSld>
  <p:clrMapOvr>
    <a:masterClrMapping/>
  </p:clrMapOvr>
</p:sld>
</file>

<file path=ppt/theme/theme1.xml><?xml version="1.0" encoding="utf-8"?>
<a:theme xmlns:a="http://schemas.openxmlformats.org/drawingml/2006/main" name="Trinity_PPT_Calibri_Option1">
  <a:themeElements>
    <a:clrScheme name="Trinity College">
      <a:dk1>
        <a:sysClr val="windowText" lastClr="000000"/>
      </a:dk1>
      <a:lt1>
        <a:sysClr val="window" lastClr="FFFFFF"/>
      </a:lt1>
      <a:dk2>
        <a:srgbClr val="3E6DB2"/>
      </a:dk2>
      <a:lt2>
        <a:srgbClr val="FFFFFF"/>
      </a:lt2>
      <a:accent1>
        <a:srgbClr val="4F81BD"/>
      </a:accent1>
      <a:accent2>
        <a:srgbClr val="0E73B9"/>
      </a:accent2>
      <a:accent3>
        <a:srgbClr val="7C7C7C"/>
      </a:accent3>
      <a:accent4>
        <a:srgbClr val="A6A6A6"/>
      </a:accent4>
      <a:accent5>
        <a:srgbClr val="4F81BD"/>
      </a:accent5>
      <a:accent6>
        <a:srgbClr val="3E6DB2"/>
      </a:accent6>
      <a:hlink>
        <a:srgbClr val="000000"/>
      </a:hlink>
      <a:folHlink>
        <a:srgbClr val="000000"/>
      </a:folHlink>
    </a:clrScheme>
    <a:fontScheme name="Trinity Colleg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Trinity_PPT_Calibri_Option1</Template>
  <TotalTime>3409</TotalTime>
  <Words>1081</Words>
  <Application>Microsoft Office PowerPoint</Application>
  <PresentationFormat>On-screen Show (4:3)</PresentationFormat>
  <Paragraphs>109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 Math</vt:lpstr>
      <vt:lpstr>Trinity_PPT_Calibri_Option1</vt:lpstr>
      <vt:lpstr>Parking Assistance System using Slot-based Driving </vt:lpstr>
      <vt:lpstr>Overview</vt:lpstr>
      <vt:lpstr>Project Background</vt:lpstr>
      <vt:lpstr>Related Works &amp; Applications</vt:lpstr>
      <vt:lpstr>Proposed Solution</vt:lpstr>
      <vt:lpstr>Design &amp; Architecture (Simulation)</vt:lpstr>
      <vt:lpstr>Design &amp; Architecture (Simulation)</vt:lpstr>
      <vt:lpstr>Design &amp; Architecture (Simulation)</vt:lpstr>
      <vt:lpstr>Design &amp; Architecture (Application)</vt:lpstr>
      <vt:lpstr>Design &amp; Architecture (Application)</vt:lpstr>
      <vt:lpstr>Implementation Issues</vt:lpstr>
      <vt:lpstr>Project Demonstration</vt:lpstr>
      <vt:lpstr>Evaluation</vt:lpstr>
      <vt:lpstr>Evaluation</vt:lpstr>
      <vt:lpstr>Conclusions</vt:lpstr>
      <vt:lpstr>Questions 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— Calibri Bold 26pt</dc:title>
  <dc:creator>Administrator</dc:creator>
  <cp:lastModifiedBy>Pulkit Agarwal</cp:lastModifiedBy>
  <cp:revision>61</cp:revision>
  <cp:lastPrinted>2014-12-16T10:33:11Z</cp:lastPrinted>
  <dcterms:created xsi:type="dcterms:W3CDTF">2015-04-21T16:55:16Z</dcterms:created>
  <dcterms:modified xsi:type="dcterms:W3CDTF">2021-04-15T10:42:34Z</dcterms:modified>
</cp:coreProperties>
</file>